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70" r:id="rId4"/>
    <p:sldId id="257" r:id="rId5"/>
    <p:sldId id="274" r:id="rId6"/>
    <p:sldId id="269" r:id="rId7"/>
    <p:sldId id="268" r:id="rId8"/>
    <p:sldId id="266" r:id="rId9"/>
    <p:sldId id="258" r:id="rId10"/>
    <p:sldId id="272" r:id="rId11"/>
    <p:sldId id="271" r:id="rId12"/>
    <p:sldId id="275" r:id="rId13"/>
    <p:sldId id="264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57" autoAdjust="0"/>
    <p:restoredTop sz="84266" autoAdjust="0"/>
  </p:normalViewPr>
  <p:slideViewPr>
    <p:cSldViewPr>
      <p:cViewPr>
        <p:scale>
          <a:sx n="98" d="100"/>
          <a:sy n="98" d="100"/>
        </p:scale>
        <p:origin x="-18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B47030-45FB-4FBC-A136-2675BD0881CD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326674-A7C3-46F4-B67E-348BBE1CA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54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77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4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26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2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for, as long as you can export the SAME categories in the Same Order.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99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88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SEARCH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8.xlsm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wmf"/><Relationship Id="rId12" Type="http://schemas.openxmlformats.org/officeDocument/2006/relationships/package" Target="../embeddings/Microsoft_Excel_Worksheet10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Macro-Enabled_Worksheet7.xlsm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package" Target="../embeddings/Microsoft_Excel_Macro-Enabled_Worksheet9.xlsm"/><Relationship Id="rId4" Type="http://schemas.openxmlformats.org/officeDocument/2006/relationships/package" Target="../embeddings/Microsoft_Excel_Worksheet6.xlsx"/><Relationship Id="rId9" Type="http://schemas.openxmlformats.org/officeDocument/2006/relationships/image" Target="../media/image12.wmf"/><Relationship Id="rId14" Type="http://schemas.openxmlformats.org/officeDocument/2006/relationships/package" Target="../embeddings/Microsoft_Excel_Worksheet11.xls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1.emf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package" Target="../embeddings/Microsoft_Excel_Macro-Enabled_Worksheet4.xlsm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package" Target="../embeddings/Microsoft_Excel_Macro-Enabled_Worksheet5.xlsm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3/31/15</a:t>
            </a:r>
            <a:endParaRPr lang="en-US" dirty="0" smtClean="0"/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r>
              <a:rPr lang="en-US" dirty="0" smtClean="0"/>
              <a:t>Raw FileMaker export file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</a:t>
            </a:r>
            <a:r>
              <a:rPr lang="en-US" dirty="0" err="1" smtClean="0"/>
              <a:t>FailureDataProject</a:t>
            </a:r>
            <a:r>
              <a:rPr lang="en-US" dirty="0" smtClean="0"/>
              <a:t> folder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source("</a:t>
            </a:r>
            <a:r>
              <a:rPr lang="en-US" dirty="0" err="1" smtClean="0">
                <a:solidFill>
                  <a:srgbClr val="00B0F0"/>
                </a:solidFill>
              </a:rPr>
              <a:t>failuredata.R</a:t>
            </a:r>
            <a:r>
              <a:rPr lang="en-US" dirty="0" smtClean="0">
                <a:solidFill>
                  <a:srgbClr val="00B0F0"/>
                </a:solidFill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1934817"/>
            <a:ext cx="2041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</a:t>
            </a:r>
          </a:p>
          <a:p>
            <a:r>
              <a:rPr lang="en-US" dirty="0" smtClean="0"/>
              <a:t>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193481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193481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56947"/>
              </p:ext>
            </p:extLst>
          </p:nvPr>
        </p:nvGraphicFramePr>
        <p:xfrm>
          <a:off x="3048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974122"/>
              </p:ext>
            </p:extLst>
          </p:nvPr>
        </p:nvGraphicFramePr>
        <p:xfrm>
          <a:off x="2405270" y="2917782"/>
          <a:ext cx="1599311" cy="134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05270" y="2917782"/>
                        <a:ext cx="1599311" cy="134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1654"/>
              </p:ext>
            </p:extLst>
          </p:nvPr>
        </p:nvGraphicFramePr>
        <p:xfrm>
          <a:off x="4486505" y="2858147"/>
          <a:ext cx="1685695" cy="142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6505" y="2858147"/>
                        <a:ext cx="1685695" cy="142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573078" y="193481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Failure Rates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982177"/>
              </p:ext>
            </p:extLst>
          </p:nvPr>
        </p:nvGraphicFramePr>
        <p:xfrm>
          <a:off x="6705600" y="2895600"/>
          <a:ext cx="1625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05600" y="2895600"/>
                        <a:ext cx="16256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4343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year of </a:t>
            </a:r>
            <a:r>
              <a:rPr lang="en-US" dirty="0" err="1" smtClean="0"/>
              <a:t>Seegene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4343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year of Syngenta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926852"/>
              </p:ext>
            </p:extLst>
          </p:nvPr>
        </p:nvGraphicFramePr>
        <p:xfrm>
          <a:off x="2133600" y="4876800"/>
          <a:ext cx="1752600" cy="1478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Worksheet" showAsIcon="1" r:id="rId12" imgW="914400" imgH="771480" progId="Excel.Sheet.12">
                  <p:embed/>
                </p:oleObj>
              </mc:Choice>
              <mc:Fallback>
                <p:oleObj name="Worksheet" showAsIcon="1" r:id="rId12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33600" y="4876800"/>
                        <a:ext cx="1752600" cy="1478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653803"/>
              </p:ext>
            </p:extLst>
          </p:nvPr>
        </p:nvGraphicFramePr>
        <p:xfrm>
          <a:off x="5452533" y="4876800"/>
          <a:ext cx="1715911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" name="Worksheet" showAsIcon="1" r:id="rId14" imgW="914400" imgH="771480" progId="Excel.Sheet.12">
                  <p:embed/>
                </p:oleObj>
              </mc:Choice>
              <mc:Fallback>
                <p:oleObj name="Worksheet" showAsIcon="1" r:id="rId1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2533" y="4876800"/>
                        <a:ext cx="1715911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3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35051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Provides a lot more information then ever before</a:t>
            </a:r>
          </a:p>
          <a:p>
            <a:r>
              <a:rPr lang="en-US" dirty="0" smtClean="0"/>
              <a:t>Uses ANY data range</a:t>
            </a:r>
          </a:p>
          <a:p>
            <a:r>
              <a:rPr lang="en-US" dirty="0" smtClean="0"/>
              <a:t>Is easy and quick to run</a:t>
            </a:r>
          </a:p>
          <a:p>
            <a:r>
              <a:rPr lang="en-US" dirty="0" smtClean="0"/>
              <a:t>Easily modified/upgraded</a:t>
            </a:r>
          </a:p>
          <a:p>
            <a:r>
              <a:rPr lang="en-US" dirty="0" smtClean="0"/>
              <a:t>Enables analysis of a range of data points, in an easy to use format</a:t>
            </a:r>
          </a:p>
          <a:p>
            <a:r>
              <a:rPr lang="en-US" dirty="0" smtClean="0"/>
              <a:t>Is really the backbone for a whole range of analyses</a:t>
            </a:r>
          </a:p>
          <a:p>
            <a:pPr lvl="1"/>
            <a:r>
              <a:rPr lang="en-US" dirty="0" smtClean="0"/>
              <a:t>Cost/remakes, statistical failure analysis,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951707"/>
              </p:ext>
            </p:extLst>
          </p:nvPr>
        </p:nvGraphicFramePr>
        <p:xfrm>
          <a:off x="685800" y="5120640"/>
          <a:ext cx="75438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558"/>
                <a:gridCol w="1830259"/>
                <a:gridCol w="1693908"/>
                <a:gridCol w="1069374"/>
                <a:gridCol w="1392702"/>
              </a:tblGrid>
              <a:tr h="1467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4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1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This is just the beginning…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A way  to export the same data from Custom </a:t>
            </a:r>
            <a:r>
              <a:rPr lang="en-US" dirty="0" err="1" smtClean="0"/>
              <a:t>Oligos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It provides much more information than </a:t>
            </a:r>
            <a:r>
              <a:rPr lang="en-US" dirty="0" err="1" smtClean="0"/>
              <a:t>Oligo</a:t>
            </a:r>
            <a:r>
              <a:rPr lang="en-US" dirty="0" smtClean="0"/>
              <a:t>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be ‘hacked’ with multiple exports but it would make everything more complicated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8098" y="4442138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What do you want analyzed?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About a month ago, Julie and Joe asked Travis to provide them with more Failure Reason information.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He did this manually for awhile, but then realized I was doing something similar for my R classes. So he asked me if I would try automating the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 ran with it and we have ended up with an easy to use, quick, and efficient R script which does what Travis was doing and more.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137" y="23505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Script’s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Worksheet" r:id="rId4" imgW="2933633" imgH="390414" progId="Excel.Sheet.12">
                  <p:embed/>
                </p:oleObj>
              </mc:Choice>
              <mc:Fallback>
                <p:oleObj name="Worksheet" r:id="rId4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7137" y="3721768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Travis’s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271637"/>
              </p:ext>
            </p:extLst>
          </p:nvPr>
        </p:nvGraphicFramePr>
        <p:xfrm>
          <a:off x="5029200" y="2942028"/>
          <a:ext cx="2286000" cy="192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Worksheet" showAsIcon="1" r:id="rId6" imgW="914400" imgH="771480" progId="Excel.Sheet.12">
                  <p:embed/>
                </p:oleObj>
              </mc:Choice>
              <mc:Fallback>
                <p:oleObj name="Worksheet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29200" y="2942028"/>
                        <a:ext cx="2286000" cy="192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387161"/>
              </p:ext>
            </p:extLst>
          </p:nvPr>
        </p:nvGraphicFramePr>
        <p:xfrm>
          <a:off x="1524000" y="4419600"/>
          <a:ext cx="1806222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5"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0" y="4419600"/>
                        <a:ext cx="1806222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992504"/>
              </p:ext>
            </p:extLst>
          </p:nvPr>
        </p:nvGraphicFramePr>
        <p:xfrm>
          <a:off x="457200" y="4648200"/>
          <a:ext cx="4953000" cy="1783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5</a:t>
                      </a:r>
                      <a:endParaRPr lang="en-US" sz="1400" baseline="0" dirty="0" smtClean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63559" y="2354968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53049" y="1219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53049" y="3497968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63559" y="46482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1737577"/>
            <a:ext cx="1554575" cy="1707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 flipV="1">
            <a:off x="5098474" y="2873345"/>
            <a:ext cx="156508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54575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65085" cy="172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ocument 27"/>
          <p:cNvSpPr/>
          <p:nvPr/>
        </p:nvSpPr>
        <p:spPr>
          <a:xfrm>
            <a:off x="6674069" y="5800225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Script Flow Overview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599" y="3443591"/>
            <a:ext cx="1454285" cy="101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0" y="3443590"/>
            <a:ext cx="1447800" cy="1010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Failures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3"/>
            <a:endCxn id="6" idx="1"/>
          </p:cNvCxnSpPr>
          <p:nvPr/>
        </p:nvCxnSpPr>
        <p:spPr>
          <a:xfrm flipV="1">
            <a:off x="1682884" y="3948618"/>
            <a:ext cx="45071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40" idx="1"/>
          </p:cNvCxnSpPr>
          <p:nvPr/>
        </p:nvCxnSpPr>
        <p:spPr>
          <a:xfrm>
            <a:off x="3581400" y="3948618"/>
            <a:ext cx="415047" cy="17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90536" y="447634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out </a:t>
            </a:r>
          </a:p>
          <a:p>
            <a:r>
              <a:rPr lang="en-US" dirty="0" smtClean="0"/>
              <a:t>non-failures, Reassigns,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Ms</a:t>
            </a:r>
            <a:r>
              <a:rPr lang="en-US" dirty="0" smtClean="0"/>
              <a:t> Okays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06948" y="4565381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 up notes field</a:t>
            </a:r>
          </a:p>
        </p:txBody>
      </p:sp>
      <p:sp>
        <p:nvSpPr>
          <p:cNvPr id="23" name="Cloud 22"/>
          <p:cNvSpPr/>
          <p:nvPr/>
        </p:nvSpPr>
        <p:spPr>
          <a:xfrm>
            <a:off x="228600" y="1219200"/>
            <a:ext cx="2209800" cy="1066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Filemaker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1"/>
            <a:endCxn id="3" idx="0"/>
          </p:cNvCxnSpPr>
          <p:nvPr/>
        </p:nvCxnSpPr>
        <p:spPr>
          <a:xfrm flipH="1">
            <a:off x="955742" y="2284864"/>
            <a:ext cx="377758" cy="1158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90536" y="243880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 into 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996447" y="3449047"/>
            <a:ext cx="1447800" cy="103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Failures with Uniform Failure Notes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0" idx="3"/>
            <a:endCxn id="53" idx="1"/>
          </p:cNvCxnSpPr>
          <p:nvPr/>
        </p:nvCxnSpPr>
        <p:spPr>
          <a:xfrm flipV="1">
            <a:off x="5444247" y="3948617"/>
            <a:ext cx="415047" cy="17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859294" y="3431632"/>
            <a:ext cx="1382138" cy="103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53" idx="3"/>
            <a:endCxn id="82" idx="1"/>
          </p:cNvCxnSpPr>
          <p:nvPr/>
        </p:nvCxnSpPr>
        <p:spPr>
          <a:xfrm>
            <a:off x="7241432" y="3948617"/>
            <a:ext cx="511512" cy="3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752944" y="3427276"/>
            <a:ext cx="1314855" cy="1049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 Files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181600" y="4611230"/>
            <a:ext cx="13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 and Count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003915" y="4657396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 out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4876800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Percentage:  0.025% or 0.000253</a:t>
            </a:r>
            <a:endParaRPr lang="en-US" dirty="0"/>
          </a:p>
          <a:p>
            <a:r>
              <a:rPr lang="en-US" sz="1200" i="1" dirty="0" smtClean="0"/>
              <a:t>Number of Failed sequences accidentally removed compared to total sequences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</a:p>
          <a:p>
            <a:endParaRPr lang="en-US" sz="1200" i="1" dirty="0"/>
          </a:p>
          <a:p>
            <a:r>
              <a:rPr lang="en-US" dirty="0" smtClean="0"/>
              <a:t>Error Percentage2:  0.20%</a:t>
            </a:r>
          </a:p>
          <a:p>
            <a:r>
              <a:rPr lang="en-US" sz="1200" i="1" dirty="0" smtClean="0"/>
              <a:t>Number of Failed sequences accidentally removed compared to total of sequences with notes </a:t>
            </a:r>
            <a:r>
              <a:rPr lang="en-US" sz="1200" i="1" dirty="0"/>
              <a:t>(tested and averaged between two months</a:t>
            </a:r>
            <a:r>
              <a:rPr lang="en-US" sz="1200" i="1" dirty="0" smtClean="0"/>
              <a:t>)</a:t>
            </a:r>
            <a:endParaRPr lang="en-US" sz="12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821890"/>
              </p:ext>
            </p:extLst>
          </p:nvPr>
        </p:nvGraphicFramePr>
        <p:xfrm>
          <a:off x="6324600" y="2083632"/>
          <a:ext cx="2291153" cy="193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4600" y="2083632"/>
                        <a:ext cx="2291153" cy="1933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43600" y="4989499"/>
            <a:ext cx="3048000" cy="1754326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r>
              <a:rPr lang="en-US" dirty="0" smtClean="0"/>
              <a:t>Error Percentage:  0.028% </a:t>
            </a:r>
            <a:endParaRPr lang="en-US" dirty="0"/>
          </a:p>
          <a:p>
            <a:r>
              <a:rPr lang="en-US" sz="1300" i="1" dirty="0" smtClean="0"/>
              <a:t>Notes changed incorrectly accidentally compared to total sequences (tested and averaged between two months)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Error Percentage 2:  0.3%</a:t>
            </a:r>
          </a:p>
          <a:p>
            <a:r>
              <a:rPr lang="en-US" sz="1300" i="1" dirty="0" smtClean="0"/>
              <a:t>Notes changed incorrectly compared to Important Notes Data </a:t>
            </a:r>
            <a:r>
              <a:rPr lang="en-US" sz="1300" i="1" dirty="0"/>
              <a:t> (tested and averaged between two months)</a:t>
            </a:r>
          </a:p>
          <a:p>
            <a:endParaRPr lang="en-US" dirty="0" smtClean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59192"/>
              </p:ext>
            </p:extLst>
          </p:nvPr>
        </p:nvGraphicFramePr>
        <p:xfrm>
          <a:off x="6797064" y="175714"/>
          <a:ext cx="1737336" cy="1465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7064" y="175714"/>
                        <a:ext cx="1737336" cy="1465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31372" y="2739478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59800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918496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070371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7" y="438469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Flowchart: Document 28"/>
          <p:cNvSpPr/>
          <p:nvPr/>
        </p:nvSpPr>
        <p:spPr>
          <a:xfrm>
            <a:off x="7145444" y="5662376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03" y="2857852"/>
            <a:ext cx="3704779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</TotalTime>
  <Words>956</Words>
  <Application>Microsoft Office PowerPoint</Application>
  <PresentationFormat>On-screen Show (4:3)</PresentationFormat>
  <Paragraphs>282</Paragraphs>
  <Slides>13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Office Theme</vt:lpstr>
      <vt:lpstr>Worksheet</vt:lpstr>
      <vt:lpstr>Macro-Enabled Worksheet</vt:lpstr>
      <vt:lpstr>Microsoft Excel Macro-Enabled Worksheet</vt:lpstr>
      <vt:lpstr>Failure Data</vt:lpstr>
      <vt:lpstr>Background</vt:lpstr>
      <vt:lpstr>Quick Comparison</vt:lpstr>
      <vt:lpstr>Script Overview</vt:lpstr>
      <vt:lpstr>Script Flow Overview</vt:lpstr>
      <vt:lpstr>PowerPoint Presentation</vt:lpstr>
      <vt:lpstr>PowerPoint Presentation</vt:lpstr>
      <vt:lpstr>PowerPoint Presentation</vt:lpstr>
      <vt:lpstr>Filemaker Search/Export</vt:lpstr>
      <vt:lpstr>Running the Script</vt:lpstr>
      <vt:lpstr>The Final Product</vt:lpstr>
      <vt:lpstr>Summary</vt:lpstr>
      <vt:lpstr>This is just the beginning…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94</cp:revision>
  <cp:lastPrinted>2015-03-18T19:50:40Z</cp:lastPrinted>
  <dcterms:created xsi:type="dcterms:W3CDTF">2015-03-03T21:17:47Z</dcterms:created>
  <dcterms:modified xsi:type="dcterms:W3CDTF">2015-03-31T01:48:17Z</dcterms:modified>
</cp:coreProperties>
</file>